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2"/>
  </p:sldMasterIdLst>
  <p:notesMasterIdLst>
    <p:notesMasterId r:id="rId13"/>
  </p:notesMasterIdLst>
  <p:sldIdLst>
    <p:sldId id="261" r:id="rId3"/>
    <p:sldId id="265" r:id="rId4"/>
    <p:sldId id="270" r:id="rId5"/>
    <p:sldId id="273" r:id="rId6"/>
    <p:sldId id="272" r:id="rId7"/>
    <p:sldId id="276" r:id="rId8"/>
    <p:sldId id="274" r:id="rId9"/>
    <p:sldId id="279" r:id="rId10"/>
    <p:sldId id="281" r:id="rId11"/>
    <p:sldId id="278" r:id="rId12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93185"/>
    <a:srgbClr val="F6C5A1"/>
    <a:srgbClr val="EF7F1A"/>
    <a:srgbClr val="C0C0C0"/>
    <a:srgbClr val="FFED00"/>
    <a:srgbClr val="008D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89011" autoAdjust="0"/>
  </p:normalViewPr>
  <p:slideViewPr>
    <p:cSldViewPr>
      <p:cViewPr>
        <p:scale>
          <a:sx n="67" d="100"/>
          <a:sy n="67" d="100"/>
        </p:scale>
        <p:origin x="-1258" y="1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-2958" y="-9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CF2EDE-4F90-441D-8A0C-66080E1A2D2C}" type="datetimeFigureOut">
              <a:rPr lang="en-US" smtClean="0"/>
              <a:pPr/>
              <a:t>6/17/2015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D205C4-C7CE-4A6E-B797-390C198A979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1986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D205C4-C7CE-4A6E-B797-390C198A979C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49242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6/17/2015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6/17/2015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6/17/2015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6/17/2015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6/17/2015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6/17/2015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6/17/2015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6/17/2015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6/17/2015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6/17/2015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dirty="0" smtClean="0"/>
              <a:t>Kliknij ikonę, aby dodać obraz</a:t>
            </a:r>
            <a:endParaRPr lang="pl-PL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6/17/2015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9000" r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6/17/2015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3"/>
          <p:cNvSpPr/>
          <p:nvPr/>
        </p:nvSpPr>
        <p:spPr>
          <a:xfrm rot="5400000">
            <a:off x="4139950" y="-3951313"/>
            <a:ext cx="864097" cy="9144005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Prostokąt 6"/>
          <p:cNvSpPr/>
          <p:nvPr/>
        </p:nvSpPr>
        <p:spPr>
          <a:xfrm>
            <a:off x="1872208" y="798820"/>
            <a:ext cx="5508104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1050" dirty="0">
                <a:latin typeface="Arial Narrow" pitchFamily="34" charset="0"/>
              </a:rPr>
              <a:t>Projekt </a:t>
            </a:r>
            <a:r>
              <a:rPr lang="pl-PL" sz="1050" dirty="0" smtClean="0">
                <a:latin typeface="Arial Narrow" pitchFamily="34" charset="0"/>
              </a:rPr>
              <a:t>współfinansowany </a:t>
            </a:r>
            <a:r>
              <a:rPr lang="pl-PL" sz="1050" dirty="0">
                <a:latin typeface="Arial Narrow" pitchFamily="34" charset="0"/>
              </a:rPr>
              <a:t>ze środków Unii Europejskiej </a:t>
            </a:r>
            <a:r>
              <a:rPr lang="pl-PL" sz="1050" dirty="0" smtClean="0">
                <a:latin typeface="Arial Narrow" pitchFamily="34" charset="0"/>
              </a:rPr>
              <a:t> w </a:t>
            </a:r>
            <a:r>
              <a:rPr lang="pl-PL" sz="1050" dirty="0">
                <a:latin typeface="Arial Narrow" pitchFamily="34" charset="0"/>
              </a:rPr>
              <a:t>ramach Europejskiego Funduszu Społecznego</a:t>
            </a:r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7245" y="344515"/>
            <a:ext cx="1608656" cy="428365"/>
          </a:xfrm>
          <a:prstGeom prst="rect">
            <a:avLst/>
          </a:prstGeom>
        </p:spPr>
      </p:pic>
      <p:pic>
        <p:nvPicPr>
          <p:cNvPr id="12" name="Obraz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295858"/>
            <a:ext cx="1800200" cy="579303"/>
          </a:xfrm>
          <a:prstGeom prst="rect">
            <a:avLst/>
          </a:prstGeom>
        </p:spPr>
      </p:pic>
      <p:pic>
        <p:nvPicPr>
          <p:cNvPr id="38" name="Picture 3" descr="X:\darian\grafika\komisja krajowa\konstruktywny dialog3\logo kk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851920" y="288908"/>
            <a:ext cx="1296145" cy="508692"/>
          </a:xfrm>
          <a:prstGeom prst="rect">
            <a:avLst/>
          </a:prstGeom>
          <a:noFill/>
        </p:spPr>
      </p:pic>
      <p:sp>
        <p:nvSpPr>
          <p:cNvPr id="26" name="Prostokąt 25"/>
          <p:cNvSpPr/>
          <p:nvPr/>
        </p:nvSpPr>
        <p:spPr>
          <a:xfrm>
            <a:off x="1133872" y="4005064"/>
            <a:ext cx="6984776" cy="22775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1400" dirty="0" smtClean="0">
                <a:solidFill>
                  <a:srgbClr val="002060"/>
                </a:solidFill>
                <a:latin typeface="Arial Narrow" pitchFamily="34" charset="0"/>
              </a:rPr>
              <a:t>.</a:t>
            </a:r>
          </a:p>
          <a:p>
            <a:pPr algn="ctr"/>
            <a:r>
              <a:rPr lang="pl-PL" sz="3200" b="1" dirty="0" smtClean="0">
                <a:solidFill>
                  <a:srgbClr val="002060"/>
                </a:solidFill>
              </a:rPr>
              <a:t>Wzmocnienie potencjału instytucjonalnego NSZZ „Solidarność”</a:t>
            </a:r>
          </a:p>
          <a:p>
            <a:pPr algn="ctr"/>
            <a:r>
              <a:rPr lang="pl-PL" sz="3200" b="1" dirty="0" smtClean="0">
                <a:solidFill>
                  <a:srgbClr val="002060"/>
                </a:solidFill>
                <a:latin typeface="Arial Narrow" pitchFamily="34" charset="0"/>
              </a:rPr>
              <a:t>Konferencja, Toruń - 16 czerwca 2015 </a:t>
            </a:r>
          </a:p>
          <a:p>
            <a:pPr algn="ctr"/>
            <a:endParaRPr lang="pl-PL" sz="3200" b="1" dirty="0">
              <a:solidFill>
                <a:srgbClr val="002060"/>
              </a:solidFill>
              <a:latin typeface="Arial Narrow" pitchFamily="34" charset="0"/>
            </a:endParaRPr>
          </a:p>
        </p:txBody>
      </p:sp>
      <p:sp>
        <p:nvSpPr>
          <p:cNvPr id="16" name="Prostokąt 15"/>
          <p:cNvSpPr/>
          <p:nvPr/>
        </p:nvSpPr>
        <p:spPr>
          <a:xfrm>
            <a:off x="107504" y="6382489"/>
            <a:ext cx="893892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1100" dirty="0" smtClean="0">
                <a:solidFill>
                  <a:schemeClr val="bg1"/>
                </a:solidFill>
              </a:rPr>
              <a:t>Komisja Krajowa NSZZ „Solidarność” DZIAŁ PROGRAMÓW EUROPEJSKICH, ul. Wały Piastowskie 24, 80-855 Gdańsk, Tel. (+48 58) 308 42 41, Fax: (+48 58) 308 42 11</a:t>
            </a:r>
          </a:p>
          <a:p>
            <a:pPr algn="ctr"/>
            <a:r>
              <a:rPr lang="pl-PL" sz="1100" dirty="0" smtClean="0">
                <a:solidFill>
                  <a:schemeClr val="bg1"/>
                </a:solidFill>
              </a:rPr>
              <a:t>e-mail: programy.europejskie@solidarnosc.org.pl ,  www.solidarnosc.org.pl/dialog</a:t>
            </a:r>
            <a:endParaRPr lang="pl-PL" sz="1100" dirty="0">
              <a:solidFill>
                <a:schemeClr val="bg1"/>
              </a:solidFill>
            </a:endParaRPr>
          </a:p>
        </p:txBody>
      </p:sp>
      <p:pic>
        <p:nvPicPr>
          <p:cNvPr id="37" name="Picture 2" descr="X:\darian\grafika\komisja krajowa\konstruktywny dialog3\logo-kd3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177972" y="1484784"/>
            <a:ext cx="2486217" cy="2088232"/>
          </a:xfrm>
          <a:prstGeom prst="rect">
            <a:avLst/>
          </a:prstGeom>
          <a:noFill/>
        </p:spPr>
      </p:pic>
      <p:sp>
        <p:nvSpPr>
          <p:cNvPr id="13" name="Rectangle 3"/>
          <p:cNvSpPr/>
          <p:nvPr/>
        </p:nvSpPr>
        <p:spPr>
          <a:xfrm rot="5400000">
            <a:off x="4427981" y="1357533"/>
            <a:ext cx="288033" cy="9144005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4" name="Prostokąt 13"/>
          <p:cNvSpPr/>
          <p:nvPr/>
        </p:nvSpPr>
        <p:spPr>
          <a:xfrm>
            <a:off x="0" y="5785519"/>
            <a:ext cx="9144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1400" b="1" dirty="0" smtClean="0">
                <a:solidFill>
                  <a:srgbClr val="002060"/>
                </a:solidFill>
              </a:rPr>
              <a:t>CZŁOWIEK – najlepsza inwestycja</a:t>
            </a:r>
            <a:endParaRPr lang="pl-PL" sz="1100" b="1" i="1" dirty="0">
              <a:solidFill>
                <a:srgbClr val="002060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3941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pl-PL" sz="3600" b="1" dirty="0" err="1" smtClean="0"/>
              <a:t>Podstawowoe</a:t>
            </a:r>
            <a:r>
              <a:rPr lang="pl-PL" sz="3600" b="1" dirty="0" smtClean="0"/>
              <a:t> rekomendacje </a:t>
            </a:r>
            <a:r>
              <a:rPr lang="pl-PL" sz="3600" b="1" dirty="0"/>
              <a:t>dotyczące rynku pracy</a:t>
            </a:r>
            <a:endParaRPr lang="pl-PL" sz="3500" b="1" dirty="0">
              <a:solidFill>
                <a:schemeClr val="accent1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>
            <a:normAutofit/>
          </a:bodyPr>
          <a:lstStyle/>
          <a:p>
            <a:pPr marL="365125" lvl="0" indent="-255588" fontAlgn="base">
              <a:spcBef>
                <a:spcPts val="400"/>
              </a:spcBef>
              <a:spcAft>
                <a:spcPct val="0"/>
              </a:spcAft>
              <a:buClr>
                <a:srgbClr val="2DA2BF"/>
              </a:buClr>
              <a:buSzPct val="68000"/>
              <a:buFont typeface="Wingdings 3" pitchFamily="18" charset="2"/>
              <a:buChar char=""/>
            </a:pPr>
            <a:r>
              <a:rPr lang="pl-PL" altLang="pl-PL" sz="2700" dirty="0">
                <a:solidFill>
                  <a:prstClr val="black"/>
                </a:solidFill>
                <a:latin typeface="Lucida Sans Unicode"/>
              </a:rPr>
              <a:t>Należy pogłębić przepływ informacji między Regionami i Komisją Krajową </a:t>
            </a:r>
          </a:p>
          <a:p>
            <a:pPr marL="365125" lvl="0" indent="-255588" fontAlgn="base">
              <a:spcBef>
                <a:spcPts val="400"/>
              </a:spcBef>
              <a:spcAft>
                <a:spcPct val="0"/>
              </a:spcAft>
              <a:buClr>
                <a:srgbClr val="2DA2BF"/>
              </a:buClr>
              <a:buSzPct val="68000"/>
              <a:buFont typeface="Wingdings 3" pitchFamily="18" charset="2"/>
              <a:buChar char=""/>
            </a:pPr>
            <a:endParaRPr lang="pl-PL" altLang="pl-PL" sz="2700" dirty="0">
              <a:solidFill>
                <a:prstClr val="black"/>
              </a:solidFill>
              <a:latin typeface="Lucida Sans Unicode"/>
            </a:endParaRPr>
          </a:p>
          <a:p>
            <a:pPr marL="365125" lvl="0" indent="-255588" fontAlgn="base">
              <a:spcBef>
                <a:spcPts val="400"/>
              </a:spcBef>
              <a:spcAft>
                <a:spcPct val="0"/>
              </a:spcAft>
              <a:buClr>
                <a:srgbClr val="2DA2BF"/>
              </a:buClr>
              <a:buSzPct val="68000"/>
              <a:buFont typeface="Wingdings 3" pitchFamily="18" charset="2"/>
              <a:buChar char=""/>
            </a:pPr>
            <a:r>
              <a:rPr lang="pl-PL" altLang="pl-PL" sz="2700" dirty="0">
                <a:solidFill>
                  <a:prstClr val="black"/>
                </a:solidFill>
                <a:latin typeface="Lucida Sans Unicode"/>
              </a:rPr>
              <a:t>Należy stworzyć zespoły ekspertów ekonomicznych na poziomie Komisji Krajowej i wybranych Regionów</a:t>
            </a:r>
          </a:p>
          <a:p>
            <a:pPr marL="365125" lvl="0" indent="-255588" fontAlgn="base">
              <a:spcBef>
                <a:spcPts val="400"/>
              </a:spcBef>
              <a:spcAft>
                <a:spcPct val="0"/>
              </a:spcAft>
              <a:buClr>
                <a:srgbClr val="2DA2BF"/>
              </a:buClr>
              <a:buSzPct val="68000"/>
              <a:buFont typeface="Wingdings 3" pitchFamily="18" charset="2"/>
              <a:buChar char=""/>
            </a:pPr>
            <a:endParaRPr lang="pl-PL" altLang="pl-PL" sz="2700" dirty="0">
              <a:solidFill>
                <a:prstClr val="black"/>
              </a:solidFill>
              <a:latin typeface="Lucida Sans Unicode"/>
            </a:endParaRPr>
          </a:p>
          <a:p>
            <a:pPr marL="365125" lvl="0" indent="-255588" fontAlgn="base">
              <a:spcBef>
                <a:spcPts val="400"/>
              </a:spcBef>
              <a:spcAft>
                <a:spcPct val="0"/>
              </a:spcAft>
              <a:buClr>
                <a:srgbClr val="2DA2BF"/>
              </a:buClr>
              <a:buSzPct val="68000"/>
              <a:buFont typeface="Wingdings 3" pitchFamily="18" charset="2"/>
              <a:buChar char=""/>
            </a:pPr>
            <a:r>
              <a:rPr lang="pl-PL" altLang="pl-PL" sz="2700" dirty="0">
                <a:solidFill>
                  <a:prstClr val="black"/>
                </a:solidFill>
                <a:latin typeface="Lucida Sans Unicode"/>
              </a:rPr>
              <a:t>Należy nawiązać stałą współpracę z środowiskiem naukowym </a:t>
            </a:r>
          </a:p>
          <a:p>
            <a:endParaRPr lang="pl-PL" dirty="0">
              <a:solidFill>
                <a:schemeClr val="accent1"/>
              </a:solidFill>
            </a:endParaRPr>
          </a:p>
          <a:p>
            <a:pPr lvl="8"/>
            <a:endParaRPr lang="pl-PL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8479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>
                <a:solidFill>
                  <a:schemeClr val="accent1"/>
                </a:solidFill>
              </a:rPr>
              <a:t/>
            </a:r>
            <a:br>
              <a:rPr lang="pl-PL" b="1" dirty="0">
                <a:solidFill>
                  <a:schemeClr val="accent1"/>
                </a:solidFill>
              </a:rPr>
            </a:br>
            <a:r>
              <a:rPr lang="pl-PL" b="1" dirty="0" smtClean="0">
                <a:solidFill>
                  <a:schemeClr val="accent1"/>
                </a:solidFill>
              </a:rPr>
              <a:t/>
            </a:r>
            <a:br>
              <a:rPr lang="pl-PL" b="1" dirty="0" smtClean="0">
                <a:solidFill>
                  <a:schemeClr val="accent1"/>
                </a:solidFill>
              </a:rPr>
            </a:br>
            <a:r>
              <a:rPr lang="pl-PL" b="1" dirty="0">
                <a:solidFill>
                  <a:schemeClr val="accent1"/>
                </a:solidFill>
              </a:rPr>
              <a:t/>
            </a:r>
            <a:br>
              <a:rPr lang="pl-PL" b="1" dirty="0">
                <a:solidFill>
                  <a:schemeClr val="accent1"/>
                </a:solidFill>
              </a:rPr>
            </a:br>
            <a:r>
              <a:rPr lang="pl-PL" b="1" dirty="0" smtClean="0">
                <a:solidFill>
                  <a:schemeClr val="accent1"/>
                </a:solidFill>
              </a:rPr>
              <a:t/>
            </a:r>
            <a:br>
              <a:rPr lang="pl-PL" b="1" dirty="0" smtClean="0">
                <a:solidFill>
                  <a:schemeClr val="accent1"/>
                </a:solidFill>
              </a:rPr>
            </a:br>
            <a:r>
              <a:rPr lang="pl-PL" b="1" dirty="0">
                <a:solidFill>
                  <a:schemeClr val="accent1"/>
                </a:solidFill>
              </a:rPr>
              <a:t/>
            </a:r>
            <a:br>
              <a:rPr lang="pl-PL" b="1" dirty="0">
                <a:solidFill>
                  <a:schemeClr val="accent1"/>
                </a:solidFill>
              </a:rPr>
            </a:br>
            <a:r>
              <a:rPr lang="pl-PL" b="1" dirty="0" smtClean="0">
                <a:solidFill>
                  <a:schemeClr val="accent1"/>
                </a:solidFill>
              </a:rPr>
              <a:t/>
            </a:r>
            <a:br>
              <a:rPr lang="pl-PL" b="1" dirty="0" smtClean="0">
                <a:solidFill>
                  <a:schemeClr val="accent1"/>
                </a:solidFill>
              </a:rPr>
            </a:br>
            <a:r>
              <a:rPr lang="pl-PL" b="1" dirty="0" smtClean="0">
                <a:solidFill>
                  <a:schemeClr val="accent1"/>
                </a:solidFill>
              </a:rPr>
              <a:t/>
            </a:r>
            <a:br>
              <a:rPr lang="pl-PL" b="1" dirty="0" smtClean="0">
                <a:solidFill>
                  <a:schemeClr val="accent1"/>
                </a:solidFill>
              </a:rPr>
            </a:br>
            <a:r>
              <a:rPr lang="pl-PL" b="1" dirty="0">
                <a:solidFill>
                  <a:schemeClr val="accent1"/>
                </a:solidFill>
              </a:rPr>
              <a:t/>
            </a:r>
            <a:br>
              <a:rPr lang="pl-PL" b="1" dirty="0">
                <a:solidFill>
                  <a:schemeClr val="accent1"/>
                </a:solidFill>
              </a:rPr>
            </a:br>
            <a:r>
              <a:rPr lang="pl-PL" b="1" dirty="0" smtClean="0">
                <a:solidFill>
                  <a:schemeClr val="accent1"/>
                </a:solidFill>
              </a:rPr>
              <a:t>Rynek Pracy- rekomendacje</a:t>
            </a:r>
            <a:br>
              <a:rPr lang="pl-PL" b="1" dirty="0" smtClean="0">
                <a:solidFill>
                  <a:schemeClr val="accent1"/>
                </a:solidFill>
              </a:rPr>
            </a:br>
            <a:endParaRPr lang="pl-PL" b="1" dirty="0">
              <a:solidFill>
                <a:schemeClr val="accent1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3068960"/>
            <a:ext cx="8229600" cy="305720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pl-PL" dirty="0" smtClean="0">
              <a:solidFill>
                <a:schemeClr val="accent1"/>
              </a:solidFill>
            </a:endParaRPr>
          </a:p>
          <a:p>
            <a:endParaRPr lang="pl-PL" dirty="0">
              <a:solidFill>
                <a:schemeClr val="accent1"/>
              </a:solidFill>
            </a:endParaRPr>
          </a:p>
          <a:p>
            <a:pPr marL="3657600" lvl="8" indent="0">
              <a:buNone/>
            </a:pPr>
            <a:endParaRPr lang="pl-PL" dirty="0" smtClean="0">
              <a:solidFill>
                <a:schemeClr val="accent1"/>
              </a:solidFill>
            </a:endParaRPr>
          </a:p>
          <a:p>
            <a:pPr marL="3657600" lvl="8" indent="0">
              <a:buNone/>
            </a:pPr>
            <a:r>
              <a:rPr lang="pl-PL" dirty="0">
                <a:solidFill>
                  <a:srgbClr val="393185"/>
                </a:solidFill>
              </a:rPr>
              <a:t> </a:t>
            </a:r>
            <a:r>
              <a:rPr lang="pl-PL" dirty="0" smtClean="0">
                <a:solidFill>
                  <a:srgbClr val="393185"/>
                </a:solidFill>
              </a:rPr>
              <a:t>    </a:t>
            </a:r>
            <a:r>
              <a:rPr lang="pl-PL" altLang="pl-PL" dirty="0" smtClean="0">
                <a:solidFill>
                  <a:srgbClr val="393185"/>
                </a:solidFill>
              </a:rPr>
              <a:t>Prof</a:t>
            </a:r>
            <a:r>
              <a:rPr lang="pl-PL" altLang="pl-PL" dirty="0">
                <a:solidFill>
                  <a:srgbClr val="393185"/>
                </a:solidFill>
              </a:rPr>
              <a:t>. </a:t>
            </a:r>
            <a:r>
              <a:rPr lang="pl-PL" altLang="pl-PL" dirty="0" err="1">
                <a:solidFill>
                  <a:srgbClr val="393185"/>
                </a:solidFill>
              </a:rPr>
              <a:t>nadzw</a:t>
            </a:r>
            <a:r>
              <a:rPr lang="pl-PL" altLang="pl-PL" dirty="0">
                <a:solidFill>
                  <a:srgbClr val="393185"/>
                </a:solidFill>
              </a:rPr>
              <a:t>. dr hab. </a:t>
            </a:r>
            <a:r>
              <a:rPr lang="pl-PL" dirty="0" smtClean="0">
                <a:solidFill>
                  <a:srgbClr val="393185"/>
                </a:solidFill>
              </a:rPr>
              <a:t>   Sławomir Jankiewicz</a:t>
            </a:r>
            <a:endParaRPr lang="pl-PL" dirty="0">
              <a:solidFill>
                <a:srgbClr val="39318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1594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936104"/>
          </a:xfrm>
        </p:spPr>
        <p:txBody>
          <a:bodyPr>
            <a:noAutofit/>
          </a:bodyPr>
          <a:lstStyle/>
          <a:p>
            <a:pPr algn="l"/>
            <a:r>
              <a:rPr lang="pl-PL" sz="3500" b="1" dirty="0">
                <a:solidFill>
                  <a:schemeClr val="accent1"/>
                </a:solidFill>
              </a:rPr>
              <a:t>Najważniejsze problemy dotyczące rynku pracy</a:t>
            </a:r>
            <a:endParaRPr lang="pl-PL" sz="3500" b="1" dirty="0">
              <a:solidFill>
                <a:schemeClr val="accent1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2204864"/>
            <a:ext cx="8229600" cy="4021907"/>
          </a:xfrm>
        </p:spPr>
        <p:txBody>
          <a:bodyPr>
            <a:normAutofit fontScale="70000" lnSpcReduction="20000"/>
          </a:bodyPr>
          <a:lstStyle/>
          <a:p>
            <a:pPr marL="365760" indent="-256032">
              <a:buFont typeface="Wingdings 3"/>
              <a:buChar char=""/>
              <a:defRPr/>
            </a:pPr>
            <a:r>
              <a:rPr lang="pl-PL" dirty="0"/>
              <a:t>Duże bezrobocie wśród młodzieży i osób w wieku 50+</a:t>
            </a:r>
          </a:p>
          <a:p>
            <a:pPr marL="365760" indent="-256032">
              <a:buFont typeface="Wingdings 3"/>
              <a:buChar char=""/>
              <a:defRPr/>
            </a:pPr>
            <a:endParaRPr lang="pl-PL" sz="1200" dirty="0"/>
          </a:p>
          <a:p>
            <a:pPr marL="365760" indent="-256032">
              <a:buFont typeface="Wingdings 3"/>
              <a:buChar char=""/>
              <a:defRPr/>
            </a:pPr>
            <a:r>
              <a:rPr lang="pl-PL" dirty="0"/>
              <a:t>Duża emigracja zarobkowa</a:t>
            </a:r>
          </a:p>
          <a:p>
            <a:pPr marL="365760" indent="-256032">
              <a:buFont typeface="Wingdings 3"/>
              <a:buChar char=""/>
              <a:defRPr/>
            </a:pPr>
            <a:endParaRPr lang="pl-PL" sz="1200" dirty="0"/>
          </a:p>
          <a:p>
            <a:pPr marL="365760" indent="-256032">
              <a:buFont typeface="Wingdings 3"/>
              <a:buChar char=""/>
              <a:defRPr/>
            </a:pPr>
            <a:r>
              <a:rPr lang="pl-PL" dirty="0"/>
              <a:t>Niski wskaźnik zatrudnienia</a:t>
            </a:r>
          </a:p>
          <a:p>
            <a:pPr marL="365760" indent="-256032">
              <a:buFont typeface="Wingdings 3"/>
              <a:buChar char=""/>
              <a:defRPr/>
            </a:pPr>
            <a:endParaRPr lang="pl-PL" sz="1200" dirty="0"/>
          </a:p>
          <a:p>
            <a:pPr marL="365760" indent="-256032">
              <a:buFont typeface="Wingdings 3"/>
              <a:buChar char=""/>
              <a:defRPr/>
            </a:pPr>
            <a:r>
              <a:rPr lang="pl-PL" dirty="0"/>
              <a:t>Zły system opieki zdrowotnej, szczególnie profilaktyki</a:t>
            </a:r>
          </a:p>
          <a:p>
            <a:pPr marL="365760" indent="-256032">
              <a:buFont typeface="Wingdings 3"/>
              <a:buChar char=""/>
              <a:defRPr/>
            </a:pPr>
            <a:endParaRPr lang="pl-PL" sz="1200" dirty="0"/>
          </a:p>
          <a:p>
            <a:pPr marL="365760" indent="-256032">
              <a:buFont typeface="Wingdings 3"/>
              <a:buChar char=""/>
              <a:defRPr/>
            </a:pPr>
            <a:r>
              <a:rPr lang="pl-PL" dirty="0"/>
              <a:t>Krótkookresowa, chaotyczna, niezsynchronizowana polityka w zakresie rynku pracy – przy wielu decyzjach rządu nie badano pod uwagę skutków dla rynku pracy, albo szacowano je nieodpowiednio</a:t>
            </a:r>
          </a:p>
          <a:p>
            <a:pPr marL="365760" indent="-256032">
              <a:buFont typeface="Wingdings 3"/>
              <a:buChar char=""/>
              <a:defRPr/>
            </a:pPr>
            <a:endParaRPr lang="pl-PL" sz="1200" dirty="0"/>
          </a:p>
          <a:p>
            <a:pPr marL="365760" indent="-256032">
              <a:buFont typeface="Wingdings 3"/>
              <a:buChar char=""/>
              <a:defRPr/>
            </a:pPr>
            <a:r>
              <a:rPr lang="pl-PL" dirty="0"/>
              <a:t>Nieodpowiednie do zadań finansowanie programów oraz brak oceny celowości wykorzystywanych instrumentów</a:t>
            </a:r>
          </a:p>
          <a:p>
            <a:pPr marL="365760" indent="-256032">
              <a:buFont typeface="Wingdings 3"/>
              <a:buChar char=""/>
              <a:defRPr/>
            </a:pPr>
            <a:endParaRPr lang="pl-PL" dirty="0"/>
          </a:p>
          <a:p>
            <a:pPr lvl="8"/>
            <a:endParaRPr lang="pl-PL" sz="35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1594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1052736"/>
            <a:ext cx="8229600" cy="792088"/>
          </a:xfrm>
        </p:spPr>
        <p:txBody>
          <a:bodyPr>
            <a:noAutofit/>
          </a:bodyPr>
          <a:lstStyle/>
          <a:p>
            <a:pPr algn="l"/>
            <a:r>
              <a:rPr lang="pl-PL" sz="3500" b="1" dirty="0"/>
              <a:t>Najważniejsze problemy dotyczące rynku pracy</a:t>
            </a:r>
            <a:endParaRPr lang="pl-PL" sz="3500" b="1" dirty="0">
              <a:solidFill>
                <a:schemeClr val="accent1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  <a:buNone/>
            </a:pPr>
            <a:endParaRPr lang="pl-PL" dirty="0" smtClean="0">
              <a:solidFill>
                <a:schemeClr val="accent1"/>
              </a:solidFill>
            </a:endParaRPr>
          </a:p>
          <a:p>
            <a:pPr>
              <a:defRPr/>
            </a:pPr>
            <a:r>
              <a:rPr lang="pl-PL" altLang="pl-PL" dirty="0"/>
              <a:t>Niedostosowanie poziomu struktury kształcenia (szczególnie zawodowego) do potrzeb rynku</a:t>
            </a:r>
          </a:p>
          <a:p>
            <a:pPr marL="109537" indent="0">
              <a:buNone/>
              <a:defRPr/>
            </a:pPr>
            <a:r>
              <a:rPr lang="pl-PL" altLang="pl-PL" sz="1100" dirty="0"/>
              <a:t> </a:t>
            </a:r>
          </a:p>
          <a:p>
            <a:pPr>
              <a:defRPr/>
            </a:pPr>
            <a:r>
              <a:rPr lang="pl-PL" altLang="pl-PL" dirty="0"/>
              <a:t>Wykorzystywanie środków z Funduszu Pracy do finansowania zadań nie związanych bezpośrednio z zatrudnieniem</a:t>
            </a:r>
          </a:p>
          <a:p>
            <a:pPr>
              <a:defRPr/>
            </a:pPr>
            <a:endParaRPr lang="pl-PL" altLang="pl-PL" sz="1100" dirty="0"/>
          </a:p>
          <a:p>
            <a:pPr>
              <a:defRPr/>
            </a:pPr>
            <a:r>
              <a:rPr lang="pl-PL" altLang="pl-PL" dirty="0"/>
              <a:t>Złożona struktura instytucjonalna dotycząca rynku pracy uniemożliwiająca przypisanie zadań oraz odpowiedzialności</a:t>
            </a:r>
          </a:p>
          <a:p>
            <a:pPr>
              <a:defRPr/>
            </a:pPr>
            <a:endParaRPr lang="pl-PL" altLang="pl-PL" sz="1100" dirty="0"/>
          </a:p>
          <a:p>
            <a:pPr>
              <a:defRPr/>
            </a:pPr>
            <a:r>
              <a:rPr lang="pl-PL" altLang="pl-PL" dirty="0"/>
              <a:t>Brak koordynacji między władzami centralnymi i lokalnymi</a:t>
            </a:r>
          </a:p>
          <a:p>
            <a:endParaRPr lang="pl-PL" dirty="0">
              <a:solidFill>
                <a:schemeClr val="accent1"/>
              </a:solidFill>
            </a:endParaRPr>
          </a:p>
          <a:p>
            <a:pPr lvl="8"/>
            <a:endParaRPr lang="pl-PL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1594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648072"/>
          </a:xfrm>
        </p:spPr>
        <p:txBody>
          <a:bodyPr>
            <a:noAutofit/>
          </a:bodyPr>
          <a:lstStyle/>
          <a:p>
            <a:pPr algn="l">
              <a:tabLst>
                <a:tab pos="630238" algn="l"/>
              </a:tabLst>
            </a:pPr>
            <a:r>
              <a:rPr lang="pl-PL" sz="3600" b="1" dirty="0"/>
              <a:t>Najważniejsze problemy dotyczące rynku pracy</a:t>
            </a:r>
            <a:endParaRPr lang="pl-PL" sz="3500" b="1" dirty="0">
              <a:solidFill>
                <a:schemeClr val="accent1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>
            <a:noAutofit/>
          </a:bodyPr>
          <a:lstStyle/>
          <a:p>
            <a:pPr marL="365760" indent="-256032">
              <a:buFont typeface="Wingdings 3"/>
              <a:buChar char=""/>
              <a:defRPr/>
            </a:pPr>
            <a:r>
              <a:rPr lang="pl-PL" sz="2700" dirty="0"/>
              <a:t>Duża ilość tzw. „umów śmieciowych</a:t>
            </a:r>
            <a:r>
              <a:rPr lang="pl-PL" sz="2700" dirty="0" smtClean="0"/>
              <a:t>”</a:t>
            </a:r>
            <a:endParaRPr lang="pl-PL" sz="2700" dirty="0"/>
          </a:p>
          <a:p>
            <a:pPr marL="365760" indent="-256032">
              <a:buFont typeface="Wingdings 3"/>
              <a:buChar char=""/>
              <a:defRPr/>
            </a:pPr>
            <a:r>
              <a:rPr lang="pl-PL" sz="2700" dirty="0"/>
              <a:t>Realizacja strategii „taniej siły roboczej” </a:t>
            </a:r>
          </a:p>
          <a:p>
            <a:pPr marL="365760" indent="-256032">
              <a:buFont typeface="Wingdings 3"/>
              <a:buChar char=""/>
              <a:defRPr/>
            </a:pPr>
            <a:r>
              <a:rPr lang="pl-PL" sz="2700" dirty="0"/>
              <a:t>Pozorność konsultacji społecznych prowadzonych przez </a:t>
            </a:r>
            <a:r>
              <a:rPr lang="pl-PL" sz="2700" dirty="0" smtClean="0"/>
              <a:t>rząd</a:t>
            </a:r>
            <a:endParaRPr lang="pl-PL" sz="2700" dirty="0"/>
          </a:p>
          <a:p>
            <a:pPr marL="365760" indent="-256032">
              <a:buFont typeface="Wingdings 3"/>
              <a:buChar char=""/>
              <a:defRPr/>
            </a:pPr>
            <a:r>
              <a:rPr lang="pl-PL" sz="2700" dirty="0"/>
              <a:t>Podejmowanie współpracy ze stroną społeczną na późnych etapach przygotowania zmian prawa lub programów i żądanie szybkiego wypracowania </a:t>
            </a:r>
            <a:r>
              <a:rPr lang="pl-PL" sz="2700" dirty="0" smtClean="0"/>
              <a:t>stanowiska</a:t>
            </a:r>
            <a:endParaRPr lang="pl-PL" sz="2700" dirty="0"/>
          </a:p>
          <a:p>
            <a:pPr marL="365760" indent="-256032">
              <a:buFont typeface="Wingdings 3"/>
              <a:buChar char=""/>
              <a:defRPr/>
            </a:pPr>
            <a:r>
              <a:rPr lang="pl-PL" sz="2700" dirty="0"/>
              <a:t>Zatajanie istotnych informacji by utrzymać asymetrię wiedzy pomiędzy administracją centralną, a partnerami społecznymi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endParaRPr lang="pl-PL" sz="1450" dirty="0" smtClean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1594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9552" y="764704"/>
            <a:ext cx="8229600" cy="576064"/>
          </a:xfrm>
        </p:spPr>
        <p:txBody>
          <a:bodyPr>
            <a:noAutofit/>
          </a:bodyPr>
          <a:lstStyle/>
          <a:p>
            <a:pPr algn="l"/>
            <a:r>
              <a:rPr lang="pl-PL" sz="3500" b="1" dirty="0"/>
              <a:t>Najważniejsze problemy dotyczące rynku pracy</a:t>
            </a:r>
            <a:endParaRPr lang="pl-PL" sz="3500" b="1" dirty="0">
              <a:solidFill>
                <a:schemeClr val="accent1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988840"/>
            <a:ext cx="8229600" cy="3744416"/>
          </a:xfrm>
        </p:spPr>
        <p:txBody>
          <a:bodyPr>
            <a:noAutofit/>
          </a:bodyPr>
          <a:lstStyle/>
          <a:p>
            <a:pPr marL="365760" indent="-256032">
              <a:buFont typeface="Wingdings 3"/>
              <a:buChar char=""/>
              <a:defRPr/>
            </a:pPr>
            <a:r>
              <a:rPr lang="pl-PL" sz="2700" dirty="0"/>
              <a:t>Starzenie </a:t>
            </a:r>
            <a:r>
              <a:rPr lang="pl-PL" sz="2700" dirty="0" smtClean="0"/>
              <a:t>społeczeństwa</a:t>
            </a:r>
            <a:endParaRPr lang="pl-PL" sz="2700" dirty="0"/>
          </a:p>
          <a:p>
            <a:pPr marL="365760" indent="-256032">
              <a:buFont typeface="Wingdings 3"/>
              <a:buChar char=""/>
              <a:defRPr/>
            </a:pPr>
            <a:r>
              <a:rPr lang="pl-PL" sz="2700" dirty="0"/>
              <a:t>Zanik dotychczasowych czynników wzrostu </a:t>
            </a:r>
            <a:r>
              <a:rPr lang="pl-PL" sz="2700" dirty="0" smtClean="0"/>
              <a:t>gospodarczego</a:t>
            </a:r>
            <a:endParaRPr lang="pl-PL" sz="2700" dirty="0"/>
          </a:p>
          <a:p>
            <a:pPr marL="365760" indent="-256032">
              <a:buFont typeface="Wingdings 3"/>
              <a:buChar char=""/>
              <a:defRPr/>
            </a:pPr>
            <a:r>
              <a:rPr lang="pl-PL" sz="2700" dirty="0"/>
              <a:t>Przesunięcia zatrudnienia między działami gospodarki (szczególnie od rolnictwa w stronę usług i produkcji) </a:t>
            </a:r>
          </a:p>
          <a:p>
            <a:pPr marL="365760" indent="-256032">
              <a:buFont typeface="Wingdings 3"/>
              <a:buChar char=""/>
              <a:defRPr/>
            </a:pPr>
            <a:r>
              <a:rPr lang="pl-PL" sz="2700" dirty="0"/>
              <a:t>Wzrost ilości osób pracujących w mikro firmach  - </a:t>
            </a:r>
            <a:r>
              <a:rPr lang="pl-PL" sz="2700" dirty="0" smtClean="0"/>
              <a:t>samozatrudnienie</a:t>
            </a:r>
            <a:endParaRPr lang="pl-PL" sz="2700" dirty="0"/>
          </a:p>
          <a:p>
            <a:pPr marL="365760" indent="-256032">
              <a:buFont typeface="Wingdings 3"/>
              <a:buChar char=""/>
              <a:defRPr/>
            </a:pPr>
            <a:r>
              <a:rPr lang="pl-PL" sz="2700" dirty="0"/>
              <a:t>Spadek uzyskiwanych z UE funduszy po 2020 roku</a:t>
            </a:r>
          </a:p>
          <a:p>
            <a:pPr lvl="0">
              <a:lnSpc>
                <a:spcPct val="150000"/>
              </a:lnSpc>
            </a:pPr>
            <a:endParaRPr lang="pl-PL" sz="27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1594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pl-PL" sz="3600" b="1" dirty="0"/>
              <a:t>Rekomendacje dotyczące rynku pracy</a:t>
            </a:r>
            <a:endParaRPr lang="pl-PL" sz="3500" b="1" dirty="0">
              <a:solidFill>
                <a:schemeClr val="accent1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l-PL" dirty="0">
              <a:solidFill>
                <a:schemeClr val="accent1"/>
              </a:solidFill>
            </a:endParaRPr>
          </a:p>
          <a:p>
            <a:pPr marL="3657600" lvl="8" indent="0">
              <a:buNone/>
            </a:pPr>
            <a:endParaRPr lang="pl-PL" dirty="0">
              <a:solidFill>
                <a:schemeClr val="accent1"/>
              </a:solidFill>
            </a:endParaRPr>
          </a:p>
        </p:txBody>
      </p:sp>
      <p:sp>
        <p:nvSpPr>
          <p:cNvPr id="4" name="Prostokąt 3"/>
          <p:cNvSpPr/>
          <p:nvPr/>
        </p:nvSpPr>
        <p:spPr>
          <a:xfrm>
            <a:off x="1331640" y="2413338"/>
            <a:ext cx="6840760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9538" algn="ctr"/>
            <a:r>
              <a:rPr lang="pl-PL" altLang="pl-PL" sz="2700" b="1" dirty="0"/>
              <a:t>Generalnie </a:t>
            </a:r>
          </a:p>
          <a:p>
            <a:pPr marL="109538"/>
            <a:endParaRPr lang="pl-PL" altLang="pl-PL" sz="2700" dirty="0"/>
          </a:p>
          <a:p>
            <a:pPr marL="109538" algn="ctr"/>
            <a:r>
              <a:rPr lang="pl-PL" altLang="pl-PL" sz="2700" dirty="0"/>
              <a:t>Podjąć negocjacje z rządem mające na celu przejście do realizacji deklarowanych przez państwo zamierzeń systematycznego polepszania poziomu życia społeczeństwa, w tym grupy osób najniżej zarabiających</a:t>
            </a:r>
          </a:p>
        </p:txBody>
      </p:sp>
    </p:spTree>
    <p:extLst>
      <p:ext uri="{BB962C8B-B14F-4D97-AF65-F5344CB8AC3E}">
        <p14:creationId xmlns:p14="http://schemas.microsoft.com/office/powerpoint/2010/main" val="3061594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pl-PL" sz="3600" b="1" dirty="0"/>
              <a:t>Rekomendacje dotyczące rynku pracy</a:t>
            </a:r>
            <a:endParaRPr lang="pl-PL" sz="3500" b="1" dirty="0">
              <a:solidFill>
                <a:schemeClr val="accent1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pl-PL" dirty="0">
              <a:solidFill>
                <a:schemeClr val="accent1"/>
              </a:solidFill>
            </a:endParaRPr>
          </a:p>
          <a:p>
            <a:r>
              <a:rPr lang="pl-PL" altLang="pl-PL" dirty="0"/>
              <a:t>Zmiana systemu edukacji, polityki zdrowotnej (szczególnie profilaktyki) oraz stworzenie polityki przemysłowej</a:t>
            </a:r>
          </a:p>
          <a:p>
            <a:endParaRPr lang="pl-PL" altLang="pl-PL" dirty="0"/>
          </a:p>
          <a:p>
            <a:r>
              <a:rPr lang="pl-PL" altLang="pl-PL" dirty="0"/>
              <a:t>Ograniczenie zadań finansowanych z Funduszu Pracy do tych, które pozwolą na aktywizację osób bezrobotnych</a:t>
            </a:r>
          </a:p>
          <a:p>
            <a:endParaRPr lang="pl-PL" altLang="pl-PL" dirty="0"/>
          </a:p>
          <a:p>
            <a:r>
              <a:rPr lang="pl-PL" altLang="pl-PL" dirty="0"/>
              <a:t>Wypracowanie nowej formuły zmian wskaźnika wynagrodzenia </a:t>
            </a:r>
            <a:r>
              <a:rPr lang="pl-PL" altLang="pl-PL" dirty="0" smtClean="0"/>
              <a:t>minimalnego</a:t>
            </a:r>
          </a:p>
          <a:p>
            <a:endParaRPr lang="pl-PL" altLang="pl-PL" dirty="0" smtClean="0"/>
          </a:p>
          <a:p>
            <a:r>
              <a:rPr lang="pl-PL" altLang="pl-PL" dirty="0"/>
              <a:t>Pilnowanie by przygotowywane przez rząd plany strategiczne i programy miały odpowiednie środki do ich realizacji</a:t>
            </a:r>
          </a:p>
          <a:p>
            <a:endParaRPr lang="pl-PL" altLang="pl-PL" dirty="0"/>
          </a:p>
          <a:p>
            <a:pPr lvl="8"/>
            <a:endParaRPr lang="pl-PL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5115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pl-PL" sz="3600" b="1" dirty="0"/>
              <a:t>Rekomendacje dotyczące rynku pracy</a:t>
            </a:r>
            <a:endParaRPr lang="pl-PL" sz="3500" b="1" dirty="0">
              <a:solidFill>
                <a:schemeClr val="accent1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pl-PL" dirty="0">
              <a:solidFill>
                <a:schemeClr val="accent1"/>
              </a:solidFill>
            </a:endParaRPr>
          </a:p>
          <a:p>
            <a:r>
              <a:rPr lang="pl-PL" altLang="pl-PL" dirty="0"/>
              <a:t>Zmiana sposobu prowadzenia dialogu w zakresie m.in. układów zbiorowych pracy oraz ponadzakładowych układów pracy – należy przejść do formuły współdecydowania i współodpowiedzialności</a:t>
            </a:r>
          </a:p>
          <a:p>
            <a:endParaRPr lang="pl-PL" altLang="pl-PL" dirty="0"/>
          </a:p>
          <a:p>
            <a:r>
              <a:rPr lang="pl-PL" altLang="pl-PL" dirty="0"/>
              <a:t>Stworzenie modelu współpracy Związku Zawodowego z rządem (w tym instytucjami rynku pracy) by stał się on partnerem już na wczesnym etapie podejmowania działań</a:t>
            </a:r>
          </a:p>
          <a:p>
            <a:endParaRPr lang="pl-PL" altLang="pl-PL" dirty="0"/>
          </a:p>
          <a:p>
            <a:pPr lvl="8"/>
            <a:endParaRPr lang="pl-PL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0081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kd3-szablon-oswiata">
  <a:themeElements>
    <a:clrScheme name="Niestandardowy 1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002060"/>
      </a:accent1>
      <a:accent2>
        <a:srgbClr val="002060"/>
      </a:accent2>
      <a:accent3>
        <a:srgbClr val="002060"/>
      </a:accent3>
      <a:accent4>
        <a:srgbClr val="FFFFFF"/>
      </a:accent4>
      <a:accent5>
        <a:srgbClr val="002060"/>
      </a:accent5>
      <a:accent6>
        <a:srgbClr val="FFFFFF"/>
      </a:accent6>
      <a:hlink>
        <a:srgbClr val="FFFFFF"/>
      </a:hlink>
      <a:folHlink>
        <a:srgbClr val="FF0000"/>
      </a:folHlink>
    </a:clrScheme>
    <a:fontScheme name="Arial narrow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072ECA97-3E68-421D-9EF2-F255CD8DFDD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kd3-szablon-oswiata</Template>
  <TotalTime>630</TotalTime>
  <Words>472</Words>
  <Application>Microsoft Office PowerPoint</Application>
  <PresentationFormat>Pokaz na ekranie (4:3)</PresentationFormat>
  <Paragraphs>70</Paragraphs>
  <Slides>10</Slides>
  <Notes>1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10</vt:i4>
      </vt:variant>
    </vt:vector>
  </HeadingPairs>
  <TitlesOfParts>
    <vt:vector size="11" baseType="lpstr">
      <vt:lpstr>kd3-szablon-oswiata</vt:lpstr>
      <vt:lpstr>Prezentacja programu PowerPoint</vt:lpstr>
      <vt:lpstr>        Rynek Pracy- rekomendacje </vt:lpstr>
      <vt:lpstr>Najważniejsze problemy dotyczące rynku pracy</vt:lpstr>
      <vt:lpstr>Najważniejsze problemy dotyczące rynku pracy</vt:lpstr>
      <vt:lpstr>Najważniejsze problemy dotyczące rynku pracy</vt:lpstr>
      <vt:lpstr>Najważniejsze problemy dotyczące rynku pracy</vt:lpstr>
      <vt:lpstr>Rekomendacje dotyczące rynku pracy</vt:lpstr>
      <vt:lpstr>Rekomendacje dotyczące rynku pracy</vt:lpstr>
      <vt:lpstr>Rekomendacje dotyczące rynku pracy</vt:lpstr>
      <vt:lpstr>Podstawowoe rekomendacje dotyczące rynku pracy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Ela</dc:creator>
  <cp:lastModifiedBy>Biuro</cp:lastModifiedBy>
  <cp:revision>61</cp:revision>
  <dcterms:created xsi:type="dcterms:W3CDTF">2014-03-10T10:35:55Z</dcterms:created>
  <dcterms:modified xsi:type="dcterms:W3CDTF">2015-06-17T11:03:27Z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TC018814269991</vt:lpwstr>
  </property>
</Properties>
</file>